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81" r:id="rId4"/>
    <p:sldId id="282" r:id="rId5"/>
    <p:sldId id="270" r:id="rId6"/>
    <p:sldId id="288" r:id="rId7"/>
    <p:sldId id="280" r:id="rId8"/>
    <p:sldId id="278" r:id="rId9"/>
    <p:sldId id="283" r:id="rId10"/>
    <p:sldId id="285" r:id="rId11"/>
    <p:sldId id="286" r:id="rId12"/>
    <p:sldId id="287" r:id="rId13"/>
    <p:sldId id="272" r:id="rId14"/>
    <p:sldId id="273" r:id="rId15"/>
    <p:sldId id="314" r:id="rId16"/>
    <p:sldId id="313" r:id="rId17"/>
    <p:sldId id="312" r:id="rId18"/>
    <p:sldId id="284" r:id="rId19"/>
    <p:sldId id="263" r:id="rId20"/>
    <p:sldId id="269" r:id="rId21"/>
    <p:sldId id="279" r:id="rId22"/>
    <p:sldId id="316" r:id="rId23"/>
    <p:sldId id="260" r:id="rId24"/>
    <p:sldId id="261" r:id="rId25"/>
    <p:sldId id="300" r:id="rId26"/>
    <p:sldId id="301" r:id="rId27"/>
    <p:sldId id="302" r:id="rId28"/>
    <p:sldId id="317" r:id="rId29"/>
    <p:sldId id="304" r:id="rId30"/>
    <p:sldId id="315" r:id="rId31"/>
    <p:sldId id="311" r:id="rId32"/>
    <p:sldId id="310" r:id="rId33"/>
    <p:sldId id="309" r:id="rId34"/>
    <p:sldId id="305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15" autoAdjust="0"/>
    <p:restoredTop sz="86322" autoAdjust="0"/>
  </p:normalViewPr>
  <p:slideViewPr>
    <p:cSldViewPr snapToGrid="0">
      <p:cViewPr varScale="1">
        <p:scale>
          <a:sx n="66" d="100"/>
          <a:sy n="66" d="100"/>
        </p:scale>
        <p:origin x="72" y="210"/>
      </p:cViewPr>
      <p:guideLst/>
    </p:cSldViewPr>
  </p:slideViewPr>
  <p:outlineViewPr>
    <p:cViewPr>
      <p:scale>
        <a:sx n="66" d="100"/>
        <a:sy n="66" d="100"/>
      </p:scale>
      <p:origin x="0" y="-326604"/>
    </p:cViewPr>
  </p:outlineViewPr>
  <p:notesTextViewPr>
    <p:cViewPr>
      <p:scale>
        <a:sx n="66" d="100"/>
        <a:sy n="66" d="100"/>
      </p:scale>
      <p:origin x="0" y="0"/>
    </p:cViewPr>
  </p:notesTextViewPr>
  <p:sorterViewPr>
    <p:cViewPr varScale="1">
      <p:scale>
        <a:sx n="1" d="1"/>
        <a:sy n="1" d="1"/>
      </p:scale>
      <p:origin x="0" y="-205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BD12-899E-4510-A0DA-6E5F2B5A4087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A690A-D7CB-452D-B9D8-B9BFD520088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5796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principal diferença entre IA Tradicional e IA Generativa é que o primeiro tipo de Inteligência Artificial apenas copia, imita ou reproduz algo que já existe ou que já foi feito. Já o segundo modelo tem a capacidade de criar coisas novas e originais a partir do que conseguiu aprender.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A690A-D7CB-452D-B9D8-B9BFD520088F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9618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um observador casual, o cubo pode parecer confuso, sem padrões claros. Mas, com a aplicação de algoritmos de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Machine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Learning, emergem padrões nítidos e regras de formação. Projetos de IA, então, demandam vastos conjuntos de dados, análises profundas e experimentações com diversos algoritmos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A690A-D7CB-452D-B9D8-B9BFD520088F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2286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Chat</a:t>
            </a:r>
            <a:r>
              <a:rPr lang="pt-BR" baseline="0" dirty="0"/>
              <a:t> </a:t>
            </a:r>
            <a:r>
              <a:rPr lang="pt-BR" baseline="0" dirty="0" err="1"/>
              <a:t>gpg</a:t>
            </a:r>
            <a:r>
              <a:rPr lang="pt-BR" baseline="0" dirty="0"/>
              <a:t> modelo de linguagem baseado em chat </a:t>
            </a:r>
            <a:r>
              <a:rPr lang="pt-BR" baseline="0" dirty="0" err="1"/>
              <a:t>gpt</a:t>
            </a:r>
            <a:r>
              <a:rPr lang="pt-BR" baseline="0" dirty="0"/>
              <a:t>, outra grande revolução , no m eu entender este será de grande impacto de paradigmas do que vai vir daqui para frente em relação a IA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A690A-D7CB-452D-B9D8-B9BFD520088F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3105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2A9931-5B24-42CF-B9CA-DE2DF33A4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8F83A0-292A-4D30-9017-1CBAA20F9F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7BDA843-8DBB-4FB9-A6F0-8D096284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1E427-2FFA-42F7-BF9E-6468C0959DDB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BF6669-68F2-42B1-827A-8D66441C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0F2F9C-C33E-4B4C-B250-32B6976F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E5E19-3ABC-4570-8C11-CF1CA6691A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8019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AA2343-0BFE-4384-BF2E-9C4CAD4ED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641A37D-94E6-41D8-A478-033F97678C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D88D802-2EBE-4D0C-9F62-75751A60E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1E427-2FFA-42F7-BF9E-6468C0959DDB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F8B18F-101E-4ACB-B9F1-A0CB513D2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5130D1-F278-4A7F-9A92-790C34357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E5E19-3ABC-4570-8C11-CF1CA6691A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8885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B66274B-A578-461A-9A66-124798EB42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3E89D4F-163C-4330-B72B-D6BAAC7655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32A5F5-7C23-4971-98FA-70DD94188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1E427-2FFA-42F7-BF9E-6468C0959DDB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29C423-E1BA-4582-B92F-83D5CE851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FF964A0-D9F2-46A4-BEDE-EA23A5343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E5E19-3ABC-4570-8C11-CF1CA6691A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0310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B33001-37E6-4CE8-BA81-84FF53FC6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3B3DF5-5B39-4D49-B4E1-F2ED85E66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2F6D492-64B6-4767-88BD-A05B8140A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1E427-2FFA-42F7-BF9E-6468C0959DDB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F3527C-B942-400E-8DC0-E836F5A49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16D460-A826-4357-AE61-9EDAC97BD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E5E19-3ABC-4570-8C11-CF1CA6691A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3225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F25939-7807-419B-80AC-CB7B84FD0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51D9809-7F12-4892-B3CE-3DFF1657C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22239EE-5693-472C-982F-AC1070FB2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1E427-2FFA-42F7-BF9E-6468C0959DDB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4720C9-24A6-4D3A-A3BC-3976B3489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4B0E55-74B5-48CE-A9E6-9322D441B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E5E19-3ABC-4570-8C11-CF1CA6691A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0898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0AA00C-78F7-4ABE-91E8-DB57F43A6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E53E33-FD22-48D7-B0F5-833DA6F39D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4988578-C0FC-4FF8-B7D4-132480BDF4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1D86978-14A6-434E-A476-A58F61DA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1E427-2FFA-42F7-BF9E-6468C0959DDB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2C3B601-07C2-49AD-A6B8-469CA3E2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BB6311A-504D-4300-BB52-37DFA696C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E5E19-3ABC-4570-8C11-CF1CA6691A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2388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744909-B11B-4C2E-89FF-08B605806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56CC6B9-7C49-4489-99D3-3794B36AD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3A92E5C-67C2-4FB6-A150-BBDFE38A7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608527B-F729-4D04-9B5F-ED427A677C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DAB0FDB-CE4D-428C-B0A8-EAAFBF30C3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673EC45-C080-4B4A-8A08-E72D78705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1E427-2FFA-42F7-BF9E-6468C0959DDB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3326AFA-E81B-4C46-BD9B-7C535917B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99C1597-D71A-4880-A3F8-F1A1681CE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E5E19-3ABC-4570-8C11-CF1CA6691A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7597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4EAA88-D805-4636-BB28-B28CDA9DB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B54CB41-2B27-4848-8EDC-7218E85A5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1E427-2FFA-42F7-BF9E-6468C0959DDB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5218FFC-BDB9-4D66-92E0-6459F3269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59E22C3-9687-4AC1-8FC4-29C19FDA3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E5E19-3ABC-4570-8C11-CF1CA6691A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0612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FB1407F-F54F-4EE9-9848-05ED57B9E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1E427-2FFA-42F7-BF9E-6468C0959DDB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AD66AAD-00AB-4976-A3ED-54BF372D2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CFB5F9-47AB-4C33-9B99-4EB816A19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E5E19-3ABC-4570-8C11-CF1CA6691A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2112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A78C78-34A7-4F0B-A0E9-6A7AB9D96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E871F2-9521-4493-80DF-C4001276D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E40AEE4-1F68-4037-836A-2A54D7CE7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C0EE2D3-F275-4828-93A3-6C02D8665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1E427-2FFA-42F7-BF9E-6468C0959DDB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9145BEB-91F7-4ADA-B36F-2BE71E948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0A52190-DD58-4B51-9053-CEB16F475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E5E19-3ABC-4570-8C11-CF1CA6691A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4812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9C5051-30B4-47B1-9C07-C78E8DDF0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B058109-0516-4E94-A551-F7423E9006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49E537D-6A35-4735-8B50-E063FF7F7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2A7FB8B-DA49-47F5-88A9-21A53CBB7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1E427-2FFA-42F7-BF9E-6468C0959DDB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095ED6A-0DC4-4443-AA7E-89FFEBD70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CFD62E1-05DF-484F-A2ED-753DC49F3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E5E19-3ABC-4570-8C11-CF1CA6691A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5598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018F724-19CE-48B1-9691-58D3205B2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997E556-A29D-4FCD-A569-DC8BD0F88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4E6F76D-E561-4676-9DE4-AD67DA3F0D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1E427-2FFA-42F7-BF9E-6468C0959DDB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209555-3FC8-46AA-8EC4-E6CD83F5F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02947CB-6C93-446B-8853-C4036AB2A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E5E19-3ABC-4570-8C11-CF1CA6691A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403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1C4E99A-1ECE-4953-827D-AC0B617A0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0464" cy="6857999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AB26926A-87F7-42EB-8B9E-C9B43901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00" y="1041399"/>
            <a:ext cx="7326993" cy="2387600"/>
          </a:xfrm>
        </p:spPr>
        <p:txBody>
          <a:bodyPr/>
          <a:lstStyle/>
          <a:p>
            <a:r>
              <a:rPr lang="pt-BR" i="1" dirty="0">
                <a:solidFill>
                  <a:schemeClr val="bg1"/>
                </a:solidFill>
              </a:rPr>
              <a:t>Inteligência Artificial Aplicada à Saúde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0402B0DA-01C6-4EF3-90D8-1A98415208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100" y="4434449"/>
            <a:ext cx="6339840" cy="2170333"/>
          </a:xfrm>
        </p:spPr>
        <p:txBody>
          <a:bodyPr>
            <a:normAutofit/>
          </a:bodyPr>
          <a:lstStyle/>
          <a:p>
            <a:endParaRPr lang="pt-BR" dirty="0"/>
          </a:p>
          <a:p>
            <a:r>
              <a:rPr lang="pt-BR" sz="3200" b="1" i="1" dirty="0">
                <a:solidFill>
                  <a:schemeClr val="bg1"/>
                </a:solidFill>
              </a:rPr>
              <a:t>Priscila C. Cristovam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800" i="1" dirty="0">
                <a:solidFill>
                  <a:schemeClr val="bg1"/>
                </a:solidFill>
              </a:rPr>
              <a:t>Biomédica, </a:t>
            </a:r>
            <a:br>
              <a:rPr lang="pt-BR" sz="1800" i="1" dirty="0">
                <a:solidFill>
                  <a:schemeClr val="bg1"/>
                </a:solidFill>
              </a:rPr>
            </a:br>
            <a:r>
              <a:rPr lang="pt-BR" sz="1800" i="1" dirty="0" err="1">
                <a:solidFill>
                  <a:schemeClr val="bg1"/>
                </a:solidFill>
              </a:rPr>
              <a:t>Profa</a:t>
            </a:r>
            <a:r>
              <a:rPr lang="pt-BR" sz="1800" i="1" dirty="0">
                <a:solidFill>
                  <a:schemeClr val="bg1"/>
                </a:solidFill>
              </a:rPr>
              <a:t> Afiliada Departamento de Oftalmologia UNIFESP,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800" i="1" dirty="0">
                <a:solidFill>
                  <a:schemeClr val="bg1"/>
                </a:solidFill>
              </a:rPr>
              <a:t>TAE Departamento de Patologia UNIFESP.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635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DE18FE-989B-4695-90FE-A87E4E42E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6913"/>
            <a:ext cx="10515600" cy="1325563"/>
          </a:xfrm>
        </p:spPr>
        <p:txBody>
          <a:bodyPr/>
          <a:lstStyle/>
          <a:p>
            <a:r>
              <a:rPr lang="pt-BR" dirty="0"/>
              <a:t>Alan Turing, o pai da computação (1950)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5DA9E2F-8EF1-4AA7-9D95-4F5D16351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075" y="2225987"/>
            <a:ext cx="1905000" cy="238125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ACADD87-5A3A-4550-9CF3-87DE3108B050}"/>
              </a:ext>
            </a:extLst>
          </p:cNvPr>
          <p:cNvSpPr txBox="1"/>
          <p:nvPr/>
        </p:nvSpPr>
        <p:spPr>
          <a:xfrm>
            <a:off x="838200" y="4847851"/>
            <a:ext cx="30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Foto: </a:t>
            </a:r>
            <a:r>
              <a:rPr lang="pt-BR" b="1" dirty="0" err="1"/>
              <a:t>National</a:t>
            </a:r>
            <a:r>
              <a:rPr lang="pt-BR" b="1" dirty="0"/>
              <a:t> </a:t>
            </a:r>
            <a:r>
              <a:rPr lang="pt-BR" b="1" dirty="0" err="1"/>
              <a:t>Portrait</a:t>
            </a:r>
            <a:r>
              <a:rPr lang="pt-BR" b="1" dirty="0"/>
              <a:t> </a:t>
            </a:r>
            <a:r>
              <a:rPr lang="pt-BR" b="1" dirty="0" err="1"/>
              <a:t>Gallery</a:t>
            </a: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6DD165B-B20A-40D4-9B3B-D34FF84DE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497" y="2809091"/>
            <a:ext cx="7825303" cy="1172144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CFE54F66-BD26-4C3C-878F-4F72AA7ED9EC}"/>
              </a:ext>
            </a:extLst>
          </p:cNvPr>
          <p:cNvGrpSpPr/>
          <p:nvPr/>
        </p:nvGrpSpPr>
        <p:grpSpPr>
          <a:xfrm>
            <a:off x="900332" y="464234"/>
            <a:ext cx="10391336" cy="196948"/>
            <a:chOff x="900332" y="407963"/>
            <a:chExt cx="10391336" cy="196948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5AC862FC-C819-4032-AA21-F9C158297804}"/>
                </a:ext>
              </a:extLst>
            </p:cNvPr>
            <p:cNvSpPr/>
            <p:nvPr/>
          </p:nvSpPr>
          <p:spPr>
            <a:xfrm>
              <a:off x="900332" y="407963"/>
              <a:ext cx="3404382" cy="19694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F557D186-C7AE-4B8F-A501-9096A2BD8592}"/>
                </a:ext>
              </a:extLst>
            </p:cNvPr>
            <p:cNvSpPr/>
            <p:nvPr/>
          </p:nvSpPr>
          <p:spPr>
            <a:xfrm>
              <a:off x="4393809" y="407963"/>
              <a:ext cx="3404382" cy="196948"/>
            </a:xfrm>
            <a:prstGeom prst="rect">
              <a:avLst/>
            </a:prstGeom>
            <a:solidFill>
              <a:srgbClr val="D60093"/>
            </a:solidFill>
            <a:ln>
              <a:solidFill>
                <a:srgbClr val="D600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59E1772F-BE31-49BC-80D1-AA3921876A2E}"/>
                </a:ext>
              </a:extLst>
            </p:cNvPr>
            <p:cNvSpPr/>
            <p:nvPr/>
          </p:nvSpPr>
          <p:spPr>
            <a:xfrm>
              <a:off x="7887286" y="407963"/>
              <a:ext cx="3404382" cy="19694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808737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969D893-F841-447D-B415-F6B76F049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9466BC5-44E2-47DB-946F-8A4B478E63CE}"/>
              </a:ext>
            </a:extLst>
          </p:cNvPr>
          <p:cNvSpPr txBox="1"/>
          <p:nvPr/>
        </p:nvSpPr>
        <p:spPr>
          <a:xfrm>
            <a:off x="7067550" y="4591050"/>
            <a:ext cx="4706994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sz="2800" dirty="0"/>
              <a:t>Pensar: Característica humana!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95608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6B0775-EE95-43F3-A7E3-ADD0A3BDA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401"/>
            <a:ext cx="10515600" cy="1325563"/>
          </a:xfrm>
        </p:spPr>
        <p:txBody>
          <a:bodyPr/>
          <a:lstStyle/>
          <a:p>
            <a:r>
              <a:rPr lang="pt-BR" dirty="0"/>
              <a:t>Inteligência Artificial - Conceito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D3EFDEA-E660-4F3A-9DC4-6679141BF1E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470162" y="2178213"/>
            <a:ext cx="855541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pt-BR" sz="3600" b="1" dirty="0"/>
              <a:t>Capacidade de imitar a inteligência humana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64656AE-167A-457E-89C8-168B1AED7790}"/>
              </a:ext>
            </a:extLst>
          </p:cNvPr>
          <p:cNvSpPr txBox="1"/>
          <p:nvPr/>
        </p:nvSpPr>
        <p:spPr>
          <a:xfrm>
            <a:off x="838200" y="3857656"/>
            <a:ext cx="7276928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Outras competências do ser humano: </a:t>
            </a:r>
          </a:p>
          <a:p>
            <a:r>
              <a:rPr lang="pt-BR" sz="2400" dirty="0"/>
              <a:t>Ato de falar, ouvir, enxergar, raciocinar, deduzir, aprender</a:t>
            </a:r>
          </a:p>
          <a:p>
            <a:endParaRPr lang="pt-BR" sz="2400" dirty="0"/>
          </a:p>
          <a:p>
            <a:r>
              <a:rPr lang="pt-BR" sz="2400" dirty="0"/>
              <a:t>Aprendemos de diversas formas:</a:t>
            </a:r>
          </a:p>
          <a:p>
            <a:r>
              <a:rPr lang="pt-BR" sz="2400" dirty="0"/>
              <a:t>Pesquisa, ouvindo palestras, aplicando os conhecimentos</a:t>
            </a:r>
          </a:p>
          <a:p>
            <a:endParaRPr lang="pt-BR" dirty="0"/>
          </a:p>
          <a:p>
            <a:r>
              <a:rPr lang="pt-BR" dirty="0"/>
              <a:t> </a:t>
            </a:r>
          </a:p>
          <a:p>
            <a:endParaRPr lang="pt-BR" dirty="0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E45299C5-C903-4569-983F-3DBB5C8FA4D9}"/>
              </a:ext>
            </a:extLst>
          </p:cNvPr>
          <p:cNvGrpSpPr/>
          <p:nvPr/>
        </p:nvGrpSpPr>
        <p:grpSpPr>
          <a:xfrm>
            <a:off x="8439150" y="3565268"/>
            <a:ext cx="3476258" cy="3192240"/>
            <a:chOff x="8439150" y="3392992"/>
            <a:chExt cx="3476258" cy="3192240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E1CC46B2-BF9C-49A4-B991-510BF31FB6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271" r="14715"/>
            <a:stretch/>
          </p:blipFill>
          <p:spPr>
            <a:xfrm>
              <a:off x="8439150" y="4556407"/>
              <a:ext cx="1853131" cy="2028825"/>
            </a:xfrm>
            <a:prstGeom prst="rect">
              <a:avLst/>
            </a:prstGeom>
          </p:spPr>
        </p:pic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B3015AFE-C3C0-4F9D-9899-62DE22FCC08A}"/>
                </a:ext>
              </a:extLst>
            </p:cNvPr>
            <p:cNvSpPr txBox="1"/>
            <p:nvPr/>
          </p:nvSpPr>
          <p:spPr>
            <a:xfrm>
              <a:off x="9029700" y="3392992"/>
              <a:ext cx="21291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b="1" dirty="0"/>
                <a:t>TREINAR IA</a:t>
              </a:r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0A4A2114-31D8-4323-986B-98AA380E10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909"/>
            <a:stretch/>
          </p:blipFill>
          <p:spPr>
            <a:xfrm>
              <a:off x="10205519" y="4413533"/>
              <a:ext cx="1709889" cy="1872000"/>
            </a:xfrm>
            <a:prstGeom prst="rect">
              <a:avLst/>
            </a:prstGeom>
          </p:spPr>
        </p:pic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DA1E3D26-1FF0-4D27-A06F-27087F5A4DC5}"/>
              </a:ext>
            </a:extLst>
          </p:cNvPr>
          <p:cNvGrpSpPr/>
          <p:nvPr/>
        </p:nvGrpSpPr>
        <p:grpSpPr>
          <a:xfrm>
            <a:off x="900332" y="464234"/>
            <a:ext cx="10391336" cy="196948"/>
            <a:chOff x="900332" y="407963"/>
            <a:chExt cx="10391336" cy="196948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AEEA7B8B-6B8C-4A75-ABD1-2913C9A10AC2}"/>
                </a:ext>
              </a:extLst>
            </p:cNvPr>
            <p:cNvSpPr/>
            <p:nvPr/>
          </p:nvSpPr>
          <p:spPr>
            <a:xfrm>
              <a:off x="900332" y="407963"/>
              <a:ext cx="3404382" cy="19694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56C3F616-3463-4E2C-99F7-AB6592447EEA}"/>
                </a:ext>
              </a:extLst>
            </p:cNvPr>
            <p:cNvSpPr/>
            <p:nvPr/>
          </p:nvSpPr>
          <p:spPr>
            <a:xfrm>
              <a:off x="4393809" y="407963"/>
              <a:ext cx="3404382" cy="196948"/>
            </a:xfrm>
            <a:prstGeom prst="rect">
              <a:avLst/>
            </a:prstGeom>
            <a:solidFill>
              <a:srgbClr val="D60093"/>
            </a:solidFill>
            <a:ln>
              <a:solidFill>
                <a:srgbClr val="D600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4FA3743A-B407-471D-8C4E-7C522BADE389}"/>
                </a:ext>
              </a:extLst>
            </p:cNvPr>
            <p:cNvSpPr/>
            <p:nvPr/>
          </p:nvSpPr>
          <p:spPr>
            <a:xfrm>
              <a:off x="7887286" y="407963"/>
              <a:ext cx="3404382" cy="19694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99250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869247-9C44-46ED-94C9-ECFCF1835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Modelo preditivo (propósito único)</a:t>
            </a:r>
            <a:br>
              <a:rPr lang="pt-BR" b="1" dirty="0"/>
            </a:br>
            <a:r>
              <a:rPr lang="pt-BR" b="1" dirty="0"/>
              <a:t>é    de </a:t>
            </a:r>
            <a:r>
              <a:rPr lang="pt-BR" b="1" i="1" dirty="0" err="1"/>
              <a:t>machine</a:t>
            </a:r>
            <a:r>
              <a:rPr lang="pt-BR" b="1" i="1" dirty="0"/>
              <a:t> </a:t>
            </a:r>
            <a:r>
              <a:rPr lang="pt-BR" b="1" i="1" dirty="0" err="1"/>
              <a:t>learning</a:t>
            </a:r>
            <a:endParaRPr lang="pt-BR" b="1" i="1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F0D4461-AE5B-421C-9B33-19B93388A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661" y="2706912"/>
            <a:ext cx="1804543" cy="14436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14BB376-BAA2-463E-A871-83F0368B581B}"/>
              </a:ext>
            </a:extLst>
          </p:cNvPr>
          <p:cNvSpPr txBox="1"/>
          <p:nvPr/>
        </p:nvSpPr>
        <p:spPr>
          <a:xfrm>
            <a:off x="8190390" y="2522487"/>
            <a:ext cx="2068366" cy="5232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2800" dirty="0"/>
              <a:t>      SPAM   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0757074E-4F40-4DDD-B7D6-D54F2FC953CF}"/>
              </a:ext>
            </a:extLst>
          </p:cNvPr>
          <p:cNvCxnSpPr/>
          <p:nvPr/>
        </p:nvCxnSpPr>
        <p:spPr>
          <a:xfrm flipV="1">
            <a:off x="6914850" y="2854976"/>
            <a:ext cx="864000" cy="4331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DC1DDB3B-7851-4A60-9DE6-4CF096BA1826}"/>
              </a:ext>
            </a:extLst>
          </p:cNvPr>
          <p:cNvCxnSpPr>
            <a:cxnSpLocks/>
          </p:cNvCxnSpPr>
          <p:nvPr/>
        </p:nvCxnSpPr>
        <p:spPr>
          <a:xfrm>
            <a:off x="6914850" y="3597288"/>
            <a:ext cx="842405" cy="53303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5A994C4-3F96-4550-A272-FF4C7892B129}"/>
              </a:ext>
            </a:extLst>
          </p:cNvPr>
          <p:cNvSpPr txBox="1"/>
          <p:nvPr/>
        </p:nvSpPr>
        <p:spPr>
          <a:xfrm>
            <a:off x="4785454" y="3167119"/>
            <a:ext cx="1670778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pt-BR" sz="2800" dirty="0"/>
              <a:t>MODELOS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1D67296-0310-4C98-AEFB-78D7312ED608}"/>
              </a:ext>
            </a:extLst>
          </p:cNvPr>
          <p:cNvSpPr txBox="1"/>
          <p:nvPr/>
        </p:nvSpPr>
        <p:spPr>
          <a:xfrm>
            <a:off x="8221082" y="4030252"/>
            <a:ext cx="2037674" cy="523220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pt-BR" sz="2800" dirty="0"/>
              <a:t>NÃO É SPAM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23797C01-81ED-4236-B756-C4562711DC3E}"/>
              </a:ext>
            </a:extLst>
          </p:cNvPr>
          <p:cNvCxnSpPr>
            <a:cxnSpLocks/>
          </p:cNvCxnSpPr>
          <p:nvPr/>
        </p:nvCxnSpPr>
        <p:spPr>
          <a:xfrm>
            <a:off x="3526153" y="3428729"/>
            <a:ext cx="1000161" cy="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m 16">
            <a:extLst>
              <a:ext uri="{FF2B5EF4-FFF2-40B4-BE49-F238E27FC236}">
                <a16:creationId xmlns:a16="http://schemas.microsoft.com/office/drawing/2014/main" id="{98CECA1D-3FBC-4935-9BEA-09E02BD52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011" y="115171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72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0F5D0C-74BD-4494-AA63-95C3A875C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DE849D-1612-410C-8AC3-FFBFFF4D1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4691FFD0-9B2F-4BAF-A341-2E302BF27CC9}"/>
              </a:ext>
            </a:extLst>
          </p:cNvPr>
          <p:cNvGrpSpPr/>
          <p:nvPr/>
        </p:nvGrpSpPr>
        <p:grpSpPr>
          <a:xfrm>
            <a:off x="0" y="0"/>
            <a:ext cx="12192000" cy="6856326"/>
            <a:chOff x="0" y="0"/>
            <a:chExt cx="12192000" cy="6856326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6E9B5821-8827-47E9-9DA8-ABF789251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73"/>
              <a:ext cx="12192000" cy="6854653"/>
            </a:xfrm>
            <a:prstGeom prst="rect">
              <a:avLst/>
            </a:prstGeom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3BCAE519-BE14-452B-A5AE-D4E13F590BC3}"/>
                </a:ext>
              </a:extLst>
            </p:cNvPr>
            <p:cNvSpPr/>
            <p:nvPr/>
          </p:nvSpPr>
          <p:spPr>
            <a:xfrm>
              <a:off x="9793705" y="0"/>
              <a:ext cx="2398295" cy="14798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766084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392B247-6271-4D73-AD5E-BA66FF9584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284"/>
          <a:stretch/>
        </p:blipFill>
        <p:spPr>
          <a:xfrm>
            <a:off x="1524164" y="1825625"/>
            <a:ext cx="9364493" cy="350111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732D235-07B9-4C9C-BE7A-6346CEDDD8CD}"/>
              </a:ext>
            </a:extLst>
          </p:cNvPr>
          <p:cNvSpPr txBox="1"/>
          <p:nvPr/>
        </p:nvSpPr>
        <p:spPr>
          <a:xfrm>
            <a:off x="6493126" y="6433441"/>
            <a:ext cx="5568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https://efagundes.com/projetos-de-inteligencia-artificial/</a:t>
            </a:r>
          </a:p>
          <a:p>
            <a:endParaRPr lang="pt-BR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C2DC958B-C217-4955-BE0E-E732A9C21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Fases de Desenvolvimento de Projetos de IA</a:t>
            </a:r>
          </a:p>
        </p:txBody>
      </p:sp>
    </p:spTree>
    <p:extLst>
      <p:ext uri="{BB962C8B-B14F-4D97-AF65-F5344CB8AC3E}">
        <p14:creationId xmlns:p14="http://schemas.microsoft.com/office/powerpoint/2010/main" val="2672782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90320B-9640-4D3A-B068-B0365CF9C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IA Reconhece Padrões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EB26342-A9BF-40D3-B5C2-2D6299D0C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456" y="6311679"/>
            <a:ext cx="10787743" cy="36239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1600" dirty="0"/>
              <a:t>https://efagundes.com/projetos-de-inteligencia-artificial/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35EC020-B2F8-479B-9A48-5432064D5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074" y="1445232"/>
            <a:ext cx="7001852" cy="444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55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6FE970-E7B6-4FF2-B1C1-99DF2A8B7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Inteligência Artificial (IA) na saúde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59BD796-AD6F-4C86-8642-EF3EE1749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0343" y="2420710"/>
            <a:ext cx="6433457" cy="31672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200" dirty="0"/>
              <a:t>“refere-se ao uso de algoritmos e software para a interpretação de dados complexos em busca de diagnósticos precisos e eficientes.”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8E949C8-3C7A-42C6-A237-2243F8978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38150"/>
            <a:ext cx="3439831" cy="341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99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1A57BE-A332-444F-9C77-D2BDCE801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IA: Grande crescimento</a:t>
            </a:r>
          </a:p>
        </p:txBody>
      </p:sp>
      <p:pic>
        <p:nvPicPr>
          <p:cNvPr id="1026" name="Picture 2" descr="7 passos que vão contribuir para a sua evolução - José Roberto Marques -  Presidente do IBC Coaching">
            <a:extLst>
              <a:ext uri="{FF2B5EF4-FFF2-40B4-BE49-F238E27FC236}">
                <a16:creationId xmlns:a16="http://schemas.microsoft.com/office/drawing/2014/main" id="{D332D934-5DCE-428F-8B21-DB8ECEED9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2" y="2111375"/>
            <a:ext cx="9324975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061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950729-A742-4538-82FC-7B78C4F24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67FE422-EF24-4932-A5D8-52DAE246C3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1" t="17392" r="8125" b="12573"/>
          <a:stretch/>
        </p:blipFill>
        <p:spPr>
          <a:xfrm>
            <a:off x="520700" y="1193800"/>
            <a:ext cx="10680700" cy="4800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73404AF0-EC8B-44CB-916E-6CF9767D1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5"/>
            <a:ext cx="10515600" cy="1325563"/>
          </a:xfrm>
        </p:spPr>
        <p:txBody>
          <a:bodyPr/>
          <a:lstStyle/>
          <a:p>
            <a:r>
              <a:rPr lang="pt-BR" dirty="0"/>
              <a:t>Poder computacional  !!!! </a:t>
            </a:r>
          </a:p>
        </p:txBody>
      </p:sp>
    </p:spTree>
    <p:extLst>
      <p:ext uri="{BB962C8B-B14F-4D97-AF65-F5344CB8AC3E}">
        <p14:creationId xmlns:p14="http://schemas.microsoft.com/office/powerpoint/2010/main" val="879643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3C3EF4D-DC51-4980-A92A-9440D0F06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114" y="18142"/>
            <a:ext cx="6850743" cy="68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85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2BC371F-3E18-492E-A4F6-5D52E72C8E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16" t="32116" b="1"/>
          <a:stretch/>
        </p:blipFill>
        <p:spPr>
          <a:xfrm>
            <a:off x="278869" y="925475"/>
            <a:ext cx="5837960" cy="465317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1285FF6-B2F0-49D9-9972-D85D001EA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20"/>
            <a:ext cx="10515600" cy="1325563"/>
          </a:xfrm>
        </p:spPr>
        <p:txBody>
          <a:bodyPr>
            <a:normAutofit/>
          </a:bodyPr>
          <a:lstStyle/>
          <a:p>
            <a:r>
              <a:rPr lang="pt-BR" dirty="0"/>
              <a:t>Tecnologia de computação </a:t>
            </a:r>
            <a:endParaRPr lang="pt-BR" sz="4000" dirty="0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FDDF35D4-F81F-47CA-A009-059859F1BD93}"/>
              </a:ext>
            </a:extLst>
          </p:cNvPr>
          <p:cNvGrpSpPr>
            <a:grpSpLocks noChangeAspect="1"/>
          </p:cNvGrpSpPr>
          <p:nvPr/>
        </p:nvGrpSpPr>
        <p:grpSpPr>
          <a:xfrm>
            <a:off x="5870081" y="2117544"/>
            <a:ext cx="6159356" cy="4740456"/>
            <a:chOff x="6096000" y="1942476"/>
            <a:chExt cx="5714263" cy="4397899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8C95F37D-7013-4624-AEFC-80B07AAC5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1327" b="14765"/>
            <a:stretch/>
          </p:blipFill>
          <p:spPr>
            <a:xfrm>
              <a:off x="6096000" y="4350556"/>
              <a:ext cx="5714263" cy="1989819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DC6055D4-32A0-435D-8924-D2186C0F1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9255"/>
            <a:stretch/>
          </p:blipFill>
          <p:spPr>
            <a:xfrm>
              <a:off x="6649840" y="1942476"/>
              <a:ext cx="4621628" cy="27189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49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54CBB3-DDB1-43FA-A373-DD8B55C31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pt-BR" dirty="0" err="1"/>
              <a:t>Machine</a:t>
            </a:r>
            <a:r>
              <a:rPr lang="pt-BR" dirty="0"/>
              <a:t> Learning nas empresas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0D858E8-0F73-4E13-8197-2B159621AB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58" r="18637"/>
          <a:stretch/>
        </p:blipFill>
        <p:spPr>
          <a:xfrm>
            <a:off x="838200" y="1193165"/>
            <a:ext cx="9919855" cy="566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01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128499A-5ACA-4D7D-8AD1-3A6BFA19D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15" b="34912"/>
          <a:stretch/>
        </p:blipFill>
        <p:spPr>
          <a:xfrm>
            <a:off x="2784157" y="8760"/>
            <a:ext cx="6468775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70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AC612E-0EFE-4389-91EE-EAE0A503E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O que já temos de IA na Medicina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11138A-AFA2-47A0-A5B5-4CCD00DAE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E17D458-58A8-4941-A7DA-4BF8968388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53"/>
          <a:stretch/>
        </p:blipFill>
        <p:spPr>
          <a:xfrm>
            <a:off x="0" y="1383631"/>
            <a:ext cx="12192000" cy="56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07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EA46DD-531E-4366-A217-65E073F52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Prontuários Eletrônicos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0E8B86B-4221-4367-AFEB-85FA53628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8A2B9CC-1D5F-4502-B878-43ED3C664E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54"/>
          <a:stretch/>
        </p:blipFill>
        <p:spPr>
          <a:xfrm>
            <a:off x="0" y="1491916"/>
            <a:ext cx="12192000" cy="561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47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71A5C24-60B1-4003-9E10-79F4DFB40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Exemplo de: O Futuro da Inteligência Artificial na Saúde 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84CDFAE-A55F-471B-B5BA-26D59988A9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232521" cy="4351338"/>
          </a:xfrm>
        </p:spPr>
        <p:txBody>
          <a:bodyPr>
            <a:normAutofit/>
          </a:bodyPr>
          <a:lstStyle/>
          <a:p>
            <a:r>
              <a:rPr lang="pt-BR" sz="2000" dirty="0"/>
              <a:t>Diabetes </a:t>
            </a:r>
            <a:r>
              <a:rPr lang="pt-BR" sz="2000" dirty="0" err="1"/>
              <a:t>and</a:t>
            </a:r>
            <a:r>
              <a:rPr lang="pt-BR" sz="2000" dirty="0"/>
              <a:t> </a:t>
            </a:r>
            <a:r>
              <a:rPr lang="pt-BR" sz="2000" dirty="0" err="1"/>
              <a:t>Blood</a:t>
            </a:r>
            <a:r>
              <a:rPr lang="pt-BR" sz="2000" dirty="0"/>
              <a:t> </a:t>
            </a:r>
            <a:r>
              <a:rPr lang="pt-BR" sz="2000" dirty="0" err="1"/>
              <a:t>Pressure</a:t>
            </a:r>
            <a:r>
              <a:rPr lang="pt-BR" sz="2000" dirty="0"/>
              <a:t> </a:t>
            </a:r>
            <a:r>
              <a:rPr lang="pt-BR" sz="2000" dirty="0" err="1"/>
              <a:t>Control</a:t>
            </a:r>
            <a:r>
              <a:rPr lang="pt-BR" sz="2000" dirty="0"/>
              <a:t>, </a:t>
            </a:r>
            <a:r>
              <a:rPr lang="pt-BR" sz="2000" dirty="0" err="1"/>
              <a:t>Nature</a:t>
            </a:r>
            <a:r>
              <a:rPr lang="pt-BR" sz="2000" dirty="0"/>
              <a:t> </a:t>
            </a:r>
            <a:r>
              <a:rPr lang="pt-BR" sz="2000" dirty="0" err="1"/>
              <a:t>Biomed</a:t>
            </a:r>
            <a:r>
              <a:rPr lang="pt-BR" sz="2000" dirty="0"/>
              <a:t> </a:t>
            </a:r>
            <a:r>
              <a:rPr lang="pt-BR" sz="2000" dirty="0" err="1"/>
              <a:t>Engineering</a:t>
            </a:r>
            <a:r>
              <a:rPr lang="pt-BR" sz="2000" dirty="0"/>
              <a:t> 2018</a:t>
            </a:r>
          </a:p>
          <a:p>
            <a:endParaRPr lang="pt-BR" sz="2000" dirty="0"/>
          </a:p>
          <a:p>
            <a:r>
              <a:rPr lang="pt-BR" sz="2000" dirty="0" err="1"/>
              <a:t>Kidney</a:t>
            </a:r>
            <a:r>
              <a:rPr lang="pt-BR" sz="2000" dirty="0"/>
              <a:t> </a:t>
            </a:r>
            <a:r>
              <a:rPr lang="pt-BR" sz="2000" dirty="0" err="1"/>
              <a:t>Disease</a:t>
            </a:r>
            <a:r>
              <a:rPr lang="pt-BR" sz="2000" dirty="0"/>
              <a:t> Lancet </a:t>
            </a:r>
            <a:r>
              <a:rPr lang="pt-BR" sz="2000" dirty="0" err="1"/>
              <a:t>Dig</a:t>
            </a:r>
            <a:r>
              <a:rPr lang="pt-BR" sz="2000" dirty="0"/>
              <a:t> </a:t>
            </a:r>
            <a:r>
              <a:rPr lang="pt-BR" sz="2000" dirty="0" err="1"/>
              <a:t>Healt</a:t>
            </a:r>
            <a:r>
              <a:rPr lang="pt-BR" sz="2000" dirty="0"/>
              <a:t>, 2020</a:t>
            </a:r>
          </a:p>
          <a:p>
            <a:endParaRPr lang="pt-BR" sz="2000" dirty="0"/>
          </a:p>
          <a:p>
            <a:r>
              <a:rPr lang="pt-BR" sz="2000" dirty="0" err="1"/>
              <a:t>Liver</a:t>
            </a:r>
            <a:r>
              <a:rPr lang="pt-BR" sz="2000" dirty="0"/>
              <a:t> </a:t>
            </a:r>
            <a:r>
              <a:rPr lang="pt-BR" sz="2000" dirty="0" err="1"/>
              <a:t>and</a:t>
            </a:r>
            <a:r>
              <a:rPr lang="pt-BR" sz="2000" dirty="0"/>
              <a:t> Gall </a:t>
            </a:r>
            <a:r>
              <a:rPr lang="pt-BR" sz="2000" dirty="0" err="1"/>
              <a:t>Bladder</a:t>
            </a:r>
            <a:r>
              <a:rPr lang="pt-BR" sz="2000" dirty="0"/>
              <a:t> </a:t>
            </a:r>
            <a:r>
              <a:rPr lang="pt-BR" sz="2000" dirty="0" err="1"/>
              <a:t>Disease</a:t>
            </a:r>
            <a:r>
              <a:rPr lang="pt-BR" sz="2000" dirty="0"/>
              <a:t>, Lancet </a:t>
            </a:r>
            <a:r>
              <a:rPr lang="pt-BR" sz="2000" dirty="0" err="1"/>
              <a:t>Dig</a:t>
            </a:r>
            <a:r>
              <a:rPr lang="pt-BR" sz="2000" dirty="0"/>
              <a:t> H 2021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9372AFA8-3445-4DFA-BBDA-CCE3E0010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1825625"/>
            <a:ext cx="3124199" cy="4351338"/>
          </a:xfrm>
        </p:spPr>
        <p:txBody>
          <a:bodyPr>
            <a:normAutofit/>
          </a:bodyPr>
          <a:lstStyle/>
          <a:p>
            <a:r>
              <a:rPr lang="pt-BR" sz="2000" dirty="0" err="1"/>
              <a:t>Parkingson´s</a:t>
            </a:r>
            <a:r>
              <a:rPr lang="pt-BR" sz="2000" dirty="0"/>
              <a:t> </a:t>
            </a:r>
            <a:r>
              <a:rPr lang="pt-BR" sz="2000" dirty="0" err="1"/>
              <a:t>Disease</a:t>
            </a:r>
            <a:r>
              <a:rPr lang="pt-BR" sz="2000" dirty="0"/>
              <a:t>, </a:t>
            </a:r>
            <a:r>
              <a:rPr lang="pt-BR" sz="2000" dirty="0" err="1"/>
              <a:t>Neurology</a:t>
            </a:r>
            <a:r>
              <a:rPr lang="pt-BR" sz="2000" dirty="0"/>
              <a:t> 2023</a:t>
            </a:r>
          </a:p>
          <a:p>
            <a:endParaRPr lang="pt-BR" sz="2000" dirty="0"/>
          </a:p>
          <a:p>
            <a:r>
              <a:rPr lang="pt-BR" sz="2000" dirty="0" err="1"/>
              <a:t>Hyperlipidemia</a:t>
            </a:r>
            <a:r>
              <a:rPr lang="pt-BR" sz="2000" dirty="0"/>
              <a:t>, </a:t>
            </a:r>
            <a:r>
              <a:rPr lang="pt-BR" sz="2000" dirty="0" err="1"/>
              <a:t>Eye</a:t>
            </a:r>
            <a:r>
              <a:rPr lang="pt-BR" sz="2000" dirty="0"/>
              <a:t> 2023</a:t>
            </a:r>
          </a:p>
          <a:p>
            <a:endParaRPr lang="pt-BR" sz="2000" dirty="0"/>
          </a:p>
          <a:p>
            <a:r>
              <a:rPr lang="pt-BR" sz="2000" dirty="0" err="1"/>
              <a:t>Predicting</a:t>
            </a:r>
            <a:r>
              <a:rPr lang="pt-BR" sz="2000" dirty="0"/>
              <a:t> Heart </a:t>
            </a:r>
            <a:r>
              <a:rPr lang="pt-BR" sz="2000" dirty="0" err="1"/>
              <a:t>Attack</a:t>
            </a:r>
            <a:r>
              <a:rPr lang="pt-BR" sz="2000" dirty="0"/>
              <a:t> </a:t>
            </a:r>
            <a:r>
              <a:rPr lang="pt-BR" sz="2000" dirty="0" err="1"/>
              <a:t>and</a:t>
            </a:r>
            <a:r>
              <a:rPr lang="pt-BR" sz="2000" dirty="0"/>
              <a:t> </a:t>
            </a:r>
            <a:r>
              <a:rPr lang="pt-BR" sz="2000" dirty="0" err="1"/>
              <a:t>Stroke</a:t>
            </a:r>
            <a:r>
              <a:rPr lang="pt-BR" sz="2000" dirty="0"/>
              <a:t>, </a:t>
            </a:r>
            <a:r>
              <a:rPr lang="pt-BR" sz="2000" dirty="0" err="1"/>
              <a:t>Nature</a:t>
            </a:r>
            <a:r>
              <a:rPr lang="pt-BR" sz="2000" dirty="0"/>
              <a:t> Mach Intel, 2022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E033749-57DD-48CC-8B44-701F06618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13" t="28137" r="52370" b="23797"/>
          <a:stretch/>
        </p:blipFill>
        <p:spPr>
          <a:xfrm>
            <a:off x="4070721" y="1690688"/>
            <a:ext cx="4050556" cy="402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63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274A5DE-54B1-4666-9800-EB2A82E81A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66" t="7810" r="17262" b="9911"/>
          <a:stretch/>
        </p:blipFill>
        <p:spPr>
          <a:xfrm>
            <a:off x="1436915" y="1029943"/>
            <a:ext cx="8969829" cy="5639935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C7D136EC-C19B-4979-A468-CC49D1B5DD08}"/>
              </a:ext>
            </a:extLst>
          </p:cNvPr>
          <p:cNvGrpSpPr/>
          <p:nvPr/>
        </p:nvGrpSpPr>
        <p:grpSpPr>
          <a:xfrm>
            <a:off x="900332" y="464234"/>
            <a:ext cx="10391336" cy="196948"/>
            <a:chOff x="900332" y="407963"/>
            <a:chExt cx="10391336" cy="196948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CC236598-43D0-47C0-9459-B14590A84A3A}"/>
                </a:ext>
              </a:extLst>
            </p:cNvPr>
            <p:cNvSpPr/>
            <p:nvPr/>
          </p:nvSpPr>
          <p:spPr>
            <a:xfrm>
              <a:off x="900332" y="407963"/>
              <a:ext cx="3404382" cy="19694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57A482A0-08C9-4FB0-80CA-4D4A18DAE8F6}"/>
                </a:ext>
              </a:extLst>
            </p:cNvPr>
            <p:cNvSpPr/>
            <p:nvPr/>
          </p:nvSpPr>
          <p:spPr>
            <a:xfrm>
              <a:off x="4393809" y="407963"/>
              <a:ext cx="3404382" cy="196948"/>
            </a:xfrm>
            <a:prstGeom prst="rect">
              <a:avLst/>
            </a:prstGeom>
            <a:solidFill>
              <a:srgbClr val="D60093"/>
            </a:solidFill>
            <a:ln>
              <a:solidFill>
                <a:srgbClr val="D600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0C35F797-143D-4EE8-984B-56F79989FCA5}"/>
                </a:ext>
              </a:extLst>
            </p:cNvPr>
            <p:cNvSpPr/>
            <p:nvPr/>
          </p:nvSpPr>
          <p:spPr>
            <a:xfrm>
              <a:off x="7887286" y="407963"/>
              <a:ext cx="3404382" cy="19694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789488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F9EE34-EC6D-4F62-B3C5-D7DEA3963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63ED545-5C4B-48C1-A719-B9FBE28EA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340060E1-0B42-480C-9257-2C48CEFE39DF}"/>
              </a:ext>
            </a:extLst>
          </p:cNvPr>
          <p:cNvGrpSpPr/>
          <p:nvPr/>
        </p:nvGrpSpPr>
        <p:grpSpPr>
          <a:xfrm>
            <a:off x="0" y="0"/>
            <a:ext cx="12192000" cy="6856326"/>
            <a:chOff x="0" y="0"/>
            <a:chExt cx="12192000" cy="6856326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157354E0-0EF4-4072-8DB7-0014C72DC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73"/>
              <a:ext cx="12192000" cy="6854653"/>
            </a:xfrm>
            <a:prstGeom prst="rect">
              <a:avLst/>
            </a:prstGeom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AB6CB470-2988-4C9E-B47B-4AC0174E0F9E}"/>
                </a:ext>
              </a:extLst>
            </p:cNvPr>
            <p:cNvSpPr/>
            <p:nvPr/>
          </p:nvSpPr>
          <p:spPr>
            <a:xfrm>
              <a:off x="9884229" y="0"/>
              <a:ext cx="2307771" cy="13255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744084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13153D5D-A919-4979-8623-9000F32CB72D}"/>
              </a:ext>
            </a:extLst>
          </p:cNvPr>
          <p:cNvGrpSpPr/>
          <p:nvPr/>
        </p:nvGrpSpPr>
        <p:grpSpPr>
          <a:xfrm>
            <a:off x="900332" y="464234"/>
            <a:ext cx="10391336" cy="196948"/>
            <a:chOff x="900332" y="407963"/>
            <a:chExt cx="10391336" cy="196948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966C0856-5700-41DD-8D48-D4BBA9FE5A3D}"/>
                </a:ext>
              </a:extLst>
            </p:cNvPr>
            <p:cNvSpPr/>
            <p:nvPr/>
          </p:nvSpPr>
          <p:spPr>
            <a:xfrm>
              <a:off x="900332" y="407963"/>
              <a:ext cx="3404382" cy="19694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37234E03-3201-4AAF-86DF-7FD72A1F0CEA}"/>
                </a:ext>
              </a:extLst>
            </p:cNvPr>
            <p:cNvSpPr/>
            <p:nvPr/>
          </p:nvSpPr>
          <p:spPr>
            <a:xfrm>
              <a:off x="4393809" y="407963"/>
              <a:ext cx="3404382" cy="196948"/>
            </a:xfrm>
            <a:prstGeom prst="rect">
              <a:avLst/>
            </a:prstGeom>
            <a:solidFill>
              <a:srgbClr val="D60093"/>
            </a:solidFill>
            <a:ln>
              <a:solidFill>
                <a:srgbClr val="D600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53FF3164-AE31-414C-9CFF-4531F2B25567}"/>
                </a:ext>
              </a:extLst>
            </p:cNvPr>
            <p:cNvSpPr/>
            <p:nvPr/>
          </p:nvSpPr>
          <p:spPr>
            <a:xfrm>
              <a:off x="7887286" y="407963"/>
              <a:ext cx="3404382" cy="19694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" name="Título 7">
            <a:extLst>
              <a:ext uri="{FF2B5EF4-FFF2-40B4-BE49-F238E27FC236}">
                <a16:creationId xmlns:a16="http://schemas.microsoft.com/office/drawing/2014/main" id="{63349DDE-BE04-41FA-8B1D-E7952CE2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982" y="699840"/>
            <a:ext cx="10515600" cy="1325563"/>
          </a:xfrm>
        </p:spPr>
        <p:txBody>
          <a:bodyPr/>
          <a:lstStyle/>
          <a:p>
            <a:r>
              <a:rPr lang="pt-BR" b="1" dirty="0">
                <a:latin typeface="var(--font-heading)"/>
              </a:rPr>
              <a:t>IA em exames patológicos</a:t>
            </a:r>
            <a:endParaRPr lang="pt-BR" dirty="0"/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665F8C98-06ED-4789-AC6E-D5B8CA2AA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332" y="2289451"/>
            <a:ext cx="10515600" cy="4351338"/>
          </a:xfrm>
        </p:spPr>
        <p:txBody>
          <a:bodyPr/>
          <a:lstStyle/>
          <a:p>
            <a:r>
              <a:rPr lang="pt-BR" dirty="0"/>
              <a:t>detectar padrões ocultos na morfologia do tecido tumoral resultantes das alterações que ocorrem a nível molecular</a:t>
            </a:r>
            <a:endParaRPr lang="pt-BR" b="1" dirty="0"/>
          </a:p>
          <a:p>
            <a:endParaRPr lang="pt-BR" dirty="0"/>
          </a:p>
          <a:p>
            <a:pPr lvl="1"/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A48C381-47F9-4F83-B012-B4F934DB3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466" y="3368470"/>
            <a:ext cx="2628000" cy="262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1E9D7EA-5AA9-470B-889A-427140FC7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757" y="3605217"/>
            <a:ext cx="4883726" cy="16920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450B21E-27C5-41B5-809A-C066BE096B53}"/>
              </a:ext>
            </a:extLst>
          </p:cNvPr>
          <p:cNvSpPr txBox="1"/>
          <p:nvPr/>
        </p:nvSpPr>
        <p:spPr>
          <a:xfrm>
            <a:off x="5726779" y="5453397"/>
            <a:ext cx="61894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cap="all" dirty="0"/>
              <a:t>https://inopat.com.br/</a:t>
            </a:r>
          </a:p>
          <a:p>
            <a:r>
              <a:rPr lang="pt-BR" sz="1400" cap="all" dirty="0"/>
              <a:t>DIAGNÓSTICOS DE CÂNCER, EXAME GENÉTICO, IMUNOISTOQUIMICA, </a:t>
            </a:r>
          </a:p>
          <a:p>
            <a:r>
              <a:rPr lang="pt-BR" sz="1400" cap="all" dirty="0"/>
              <a:t>SÍNDROME DE LYNCH</a:t>
            </a:r>
            <a:endParaRPr lang="pt-BR" sz="14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E8E1759-EE70-4A32-B340-D2B4BA14D9C2}"/>
              </a:ext>
            </a:extLst>
          </p:cNvPr>
          <p:cNvSpPr txBox="1"/>
          <p:nvPr/>
        </p:nvSpPr>
        <p:spPr>
          <a:xfrm>
            <a:off x="671676" y="6117569"/>
            <a:ext cx="3773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https://santainesvet.com.br/servicos/exames/anatomia-patologica/</a:t>
            </a:r>
          </a:p>
        </p:txBody>
      </p:sp>
    </p:spTree>
    <p:extLst>
      <p:ext uri="{BB962C8B-B14F-4D97-AF65-F5344CB8AC3E}">
        <p14:creationId xmlns:p14="http://schemas.microsoft.com/office/powerpoint/2010/main" val="1851557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13153D5D-A919-4979-8623-9000F32CB72D}"/>
              </a:ext>
            </a:extLst>
          </p:cNvPr>
          <p:cNvGrpSpPr/>
          <p:nvPr/>
        </p:nvGrpSpPr>
        <p:grpSpPr>
          <a:xfrm>
            <a:off x="900332" y="464234"/>
            <a:ext cx="10391336" cy="196948"/>
            <a:chOff x="900332" y="407963"/>
            <a:chExt cx="10391336" cy="196948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966C0856-5700-41DD-8D48-D4BBA9FE5A3D}"/>
                </a:ext>
              </a:extLst>
            </p:cNvPr>
            <p:cNvSpPr/>
            <p:nvPr/>
          </p:nvSpPr>
          <p:spPr>
            <a:xfrm>
              <a:off x="900332" y="407963"/>
              <a:ext cx="3404382" cy="19694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37234E03-3201-4AAF-86DF-7FD72A1F0CEA}"/>
                </a:ext>
              </a:extLst>
            </p:cNvPr>
            <p:cNvSpPr/>
            <p:nvPr/>
          </p:nvSpPr>
          <p:spPr>
            <a:xfrm>
              <a:off x="4393809" y="407963"/>
              <a:ext cx="3404382" cy="196948"/>
            </a:xfrm>
            <a:prstGeom prst="rect">
              <a:avLst/>
            </a:prstGeom>
            <a:solidFill>
              <a:srgbClr val="D60093"/>
            </a:solidFill>
            <a:ln>
              <a:solidFill>
                <a:srgbClr val="D600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53FF3164-AE31-414C-9CFF-4531F2B25567}"/>
                </a:ext>
              </a:extLst>
            </p:cNvPr>
            <p:cNvSpPr/>
            <p:nvPr/>
          </p:nvSpPr>
          <p:spPr>
            <a:xfrm>
              <a:off x="7887286" y="407963"/>
              <a:ext cx="3404382" cy="19694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" name="Título 7">
            <a:extLst>
              <a:ext uri="{FF2B5EF4-FFF2-40B4-BE49-F238E27FC236}">
                <a16:creationId xmlns:a16="http://schemas.microsoft.com/office/drawing/2014/main" id="{63349DDE-BE04-41FA-8B1D-E7952CE2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982" y="699840"/>
            <a:ext cx="10515600" cy="1325563"/>
          </a:xfrm>
        </p:spPr>
        <p:txBody>
          <a:bodyPr/>
          <a:lstStyle/>
          <a:p>
            <a:r>
              <a:rPr lang="pt-BR" b="1" dirty="0">
                <a:latin typeface="var(--font-heading)"/>
              </a:rPr>
              <a:t>IA em exames patológicos</a:t>
            </a:r>
            <a:endParaRPr lang="pt-BR" dirty="0"/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665F8C98-06ED-4789-AC6E-D5B8CA2AA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332" y="2289451"/>
            <a:ext cx="10515600" cy="4351338"/>
          </a:xfrm>
        </p:spPr>
        <p:txBody>
          <a:bodyPr/>
          <a:lstStyle/>
          <a:p>
            <a:r>
              <a:rPr lang="pt-BR" dirty="0"/>
              <a:t>Análises digitais de imagens anatomopatológicas</a:t>
            </a:r>
          </a:p>
          <a:p>
            <a:r>
              <a:rPr lang="pt-BR" dirty="0"/>
              <a:t>Distribuição de imagens entre patologistas</a:t>
            </a:r>
          </a:p>
          <a:p>
            <a:r>
              <a:rPr lang="pt-BR" dirty="0"/>
              <a:t>Banco de dados em nuvem</a:t>
            </a:r>
          </a:p>
          <a:p>
            <a:r>
              <a:rPr lang="pt-BR" dirty="0"/>
              <a:t>Velocidade nos diagnósticos</a:t>
            </a:r>
          </a:p>
          <a:p>
            <a:endParaRPr lang="pt-BR" b="1" dirty="0"/>
          </a:p>
          <a:p>
            <a:endParaRPr lang="pt-BR" dirty="0"/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7596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8C6ADD5-5106-4171-BFF1-A543E7E22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89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85A26CB-CC37-478E-82BD-09C5D5039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3376"/>
            <a:ext cx="5149645" cy="1500675"/>
          </a:xfrm>
        </p:spPr>
        <p:txBody>
          <a:bodyPr>
            <a:normAutofit/>
          </a:bodyPr>
          <a:lstStyle/>
          <a:p>
            <a:r>
              <a:rPr lang="pt-BR" dirty="0"/>
              <a:t>Computação / TI</a:t>
            </a:r>
          </a:p>
          <a:p>
            <a:r>
              <a:rPr lang="pt-BR" dirty="0"/>
              <a:t>Matemática / estatística</a:t>
            </a:r>
          </a:p>
          <a:p>
            <a:r>
              <a:rPr lang="pt-BR" dirty="0"/>
              <a:t>Domínio da área </a:t>
            </a:r>
          </a:p>
          <a:p>
            <a:endParaRPr lang="pt-BR" dirty="0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8D551C20-68B2-47D9-81E8-3A1330C6D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173"/>
            <a:ext cx="10515600" cy="1325563"/>
          </a:xfrm>
        </p:spPr>
        <p:txBody>
          <a:bodyPr/>
          <a:lstStyle/>
          <a:p>
            <a:r>
              <a:rPr lang="pt-BR" dirty="0"/>
              <a:t>Quem será o Profissional?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91EAAB2-6EAD-4AC7-B8CC-7DE32C338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157" y="2783376"/>
            <a:ext cx="5549530" cy="3692960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6F4B68EB-9FF2-449F-B70D-51B785941E83}"/>
              </a:ext>
            </a:extLst>
          </p:cNvPr>
          <p:cNvGrpSpPr/>
          <p:nvPr/>
        </p:nvGrpSpPr>
        <p:grpSpPr>
          <a:xfrm>
            <a:off x="900332" y="464234"/>
            <a:ext cx="10391336" cy="196948"/>
            <a:chOff x="900332" y="407963"/>
            <a:chExt cx="10391336" cy="196948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1B1BF401-1FFD-4CA9-8327-2761B0B3556E}"/>
                </a:ext>
              </a:extLst>
            </p:cNvPr>
            <p:cNvSpPr/>
            <p:nvPr/>
          </p:nvSpPr>
          <p:spPr>
            <a:xfrm>
              <a:off x="900332" y="407963"/>
              <a:ext cx="3404382" cy="19694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B36DC117-D2A9-4C79-A7FC-43B62AA58747}"/>
                </a:ext>
              </a:extLst>
            </p:cNvPr>
            <p:cNvSpPr/>
            <p:nvPr/>
          </p:nvSpPr>
          <p:spPr>
            <a:xfrm>
              <a:off x="4393809" y="407963"/>
              <a:ext cx="3404382" cy="196948"/>
            </a:xfrm>
            <a:prstGeom prst="rect">
              <a:avLst/>
            </a:prstGeom>
            <a:solidFill>
              <a:srgbClr val="D60093"/>
            </a:solidFill>
            <a:ln>
              <a:solidFill>
                <a:srgbClr val="D600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44F66AE2-26D1-4EB0-904E-30A9A3F9C3E2}"/>
                </a:ext>
              </a:extLst>
            </p:cNvPr>
            <p:cNvSpPr/>
            <p:nvPr/>
          </p:nvSpPr>
          <p:spPr>
            <a:xfrm>
              <a:off x="7887286" y="407963"/>
              <a:ext cx="3404382" cy="19694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97241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21BA45-A71A-44F5-B4CA-4E125101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807"/>
            <a:ext cx="10515600" cy="1325563"/>
          </a:xfrm>
        </p:spPr>
        <p:txBody>
          <a:bodyPr/>
          <a:lstStyle/>
          <a:p>
            <a:r>
              <a:rPr lang="pt-BR" b="1" dirty="0"/>
              <a:t>Desafios e Limitações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0A334F-D992-4E9C-B388-AAA34E704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4307"/>
            <a:ext cx="10515600" cy="4351338"/>
          </a:xfrm>
        </p:spPr>
        <p:txBody>
          <a:bodyPr/>
          <a:lstStyle/>
          <a:p>
            <a:r>
              <a:rPr lang="pt-BR" dirty="0"/>
              <a:t>Ética e privacidade dos dados</a:t>
            </a:r>
          </a:p>
          <a:p>
            <a:pPr lvl="1"/>
            <a:r>
              <a:rPr lang="pt-BR" dirty="0"/>
              <a:t>Privacidade dos dados do paciente</a:t>
            </a:r>
          </a:p>
          <a:p>
            <a:pPr lvl="1"/>
            <a:r>
              <a:rPr lang="pt-BR" dirty="0"/>
              <a:t>Consentimento informado</a:t>
            </a:r>
          </a:p>
          <a:p>
            <a:pPr lvl="1"/>
            <a:r>
              <a:rPr lang="pt-BR" dirty="0"/>
              <a:t>Anonimização e </a:t>
            </a:r>
            <a:r>
              <a:rPr lang="pt-BR" dirty="0" err="1"/>
              <a:t>pseudonimização</a:t>
            </a:r>
            <a:endParaRPr lang="pt-BR" dirty="0"/>
          </a:p>
          <a:p>
            <a:pPr lvl="1"/>
            <a:r>
              <a:rPr lang="pt-BR" dirty="0"/>
              <a:t>Segurança da informação</a:t>
            </a:r>
          </a:p>
          <a:p>
            <a:pPr lvl="1"/>
            <a:r>
              <a:rPr lang="pt-BR" dirty="0"/>
              <a:t>Viés algorítmico e equidade</a:t>
            </a:r>
          </a:p>
          <a:p>
            <a:pPr lvl="1"/>
            <a:r>
              <a:rPr lang="pt-BR" dirty="0"/>
              <a:t>Transparência e prestação de contas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33F60D5A-4437-4C95-AB9A-6A06AE0B7EF2}"/>
              </a:ext>
            </a:extLst>
          </p:cNvPr>
          <p:cNvGrpSpPr/>
          <p:nvPr/>
        </p:nvGrpSpPr>
        <p:grpSpPr>
          <a:xfrm>
            <a:off x="900332" y="464234"/>
            <a:ext cx="10391336" cy="196948"/>
            <a:chOff x="900332" y="407963"/>
            <a:chExt cx="10391336" cy="196948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F85E295C-4838-4F36-8535-DC64A0435C85}"/>
                </a:ext>
              </a:extLst>
            </p:cNvPr>
            <p:cNvSpPr/>
            <p:nvPr/>
          </p:nvSpPr>
          <p:spPr>
            <a:xfrm>
              <a:off x="900332" y="407963"/>
              <a:ext cx="3404382" cy="19694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18D4DFDA-3B7E-4F72-9B1F-D4F1D1F8559B}"/>
                </a:ext>
              </a:extLst>
            </p:cNvPr>
            <p:cNvSpPr/>
            <p:nvPr/>
          </p:nvSpPr>
          <p:spPr>
            <a:xfrm>
              <a:off x="4393809" y="407963"/>
              <a:ext cx="3404382" cy="196948"/>
            </a:xfrm>
            <a:prstGeom prst="rect">
              <a:avLst/>
            </a:prstGeom>
            <a:solidFill>
              <a:srgbClr val="D60093"/>
            </a:solidFill>
            <a:ln>
              <a:solidFill>
                <a:srgbClr val="D600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A539F26E-739B-462E-9BC5-B6227430847E}"/>
                </a:ext>
              </a:extLst>
            </p:cNvPr>
            <p:cNvSpPr/>
            <p:nvPr/>
          </p:nvSpPr>
          <p:spPr>
            <a:xfrm>
              <a:off x="7887286" y="407963"/>
              <a:ext cx="3404382" cy="19694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1191900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21BA45-A71A-44F5-B4CA-4E125101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5409"/>
            <a:ext cx="10515600" cy="1325563"/>
          </a:xfrm>
        </p:spPr>
        <p:txBody>
          <a:bodyPr/>
          <a:lstStyle/>
          <a:p>
            <a:r>
              <a:rPr lang="pt-BR" b="1" dirty="0"/>
              <a:t>Desafios e Limitações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0A334F-D992-4E9C-B388-AAA34E704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6251"/>
            <a:ext cx="10515600" cy="4351338"/>
          </a:xfrm>
        </p:spPr>
        <p:txBody>
          <a:bodyPr/>
          <a:lstStyle/>
          <a:p>
            <a:r>
              <a:rPr lang="pt-BR" dirty="0"/>
              <a:t>Interpretação dos resultados</a:t>
            </a:r>
          </a:p>
          <a:p>
            <a:r>
              <a:rPr lang="pt-BR" dirty="0"/>
              <a:t>Adoção e integração de tecnologias</a:t>
            </a:r>
          </a:p>
          <a:p>
            <a:r>
              <a:rPr lang="pt-BR" dirty="0"/>
              <a:t>Necessidade de regulação</a:t>
            </a:r>
          </a:p>
          <a:p>
            <a:endParaRPr lang="pt-BR" dirty="0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100259E4-B9C8-49F6-A91D-334A50DD16AE}"/>
              </a:ext>
            </a:extLst>
          </p:cNvPr>
          <p:cNvGrpSpPr/>
          <p:nvPr/>
        </p:nvGrpSpPr>
        <p:grpSpPr>
          <a:xfrm>
            <a:off x="900332" y="464234"/>
            <a:ext cx="10391336" cy="196948"/>
            <a:chOff x="900332" y="407963"/>
            <a:chExt cx="10391336" cy="196948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7D85B809-28FE-46DB-95E9-B0FE2703FE61}"/>
                </a:ext>
              </a:extLst>
            </p:cNvPr>
            <p:cNvSpPr/>
            <p:nvPr/>
          </p:nvSpPr>
          <p:spPr>
            <a:xfrm>
              <a:off x="900332" y="407963"/>
              <a:ext cx="3404382" cy="19694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E05C4F0E-1DC4-42A9-AC96-CA6A7DB5A80E}"/>
                </a:ext>
              </a:extLst>
            </p:cNvPr>
            <p:cNvSpPr/>
            <p:nvPr/>
          </p:nvSpPr>
          <p:spPr>
            <a:xfrm>
              <a:off x="4393809" y="407963"/>
              <a:ext cx="3404382" cy="196948"/>
            </a:xfrm>
            <a:prstGeom prst="rect">
              <a:avLst/>
            </a:prstGeom>
            <a:solidFill>
              <a:srgbClr val="D60093"/>
            </a:solidFill>
            <a:ln>
              <a:solidFill>
                <a:srgbClr val="D600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D9DA72BB-5DF1-4EF3-9F12-4B9855163739}"/>
                </a:ext>
              </a:extLst>
            </p:cNvPr>
            <p:cNvSpPr/>
            <p:nvPr/>
          </p:nvSpPr>
          <p:spPr>
            <a:xfrm>
              <a:off x="7887286" y="407963"/>
              <a:ext cx="3404382" cy="19694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2740428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A0460B-C04E-4AEF-8D44-4B6A942B8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587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t-BR" b="1" i="1" dirty="0"/>
              <a:t>Resumindo...</a:t>
            </a:r>
            <a:br>
              <a:rPr lang="pt-BR" b="1" i="1" dirty="0"/>
            </a:br>
            <a:br>
              <a:rPr lang="pt-BR" b="1" i="1" dirty="0"/>
            </a:br>
            <a:r>
              <a:rPr lang="pt-BR" b="1" dirty="0"/>
              <a:t>Importância da Inteligência Artificial na Saúde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F2AFD1-6F2D-4472-83C6-98651FCFF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29283"/>
            <a:ext cx="10515600" cy="2835615"/>
          </a:xfrm>
        </p:spPr>
        <p:txBody>
          <a:bodyPr/>
          <a:lstStyle/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pt-BR" dirty="0"/>
              <a:t>Melhoria do diagnóstico médico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pt-BR" dirty="0"/>
              <a:t>Personalização do tratamento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pt-BR" dirty="0"/>
              <a:t>Análise de grandes volumes de dados (Big Data)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pt-BR" dirty="0"/>
              <a:t>Redução de erros médicos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pt-BR" dirty="0"/>
              <a:t>Atendimento humanizado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E793739E-DC69-4718-950B-CF13AAFBA18C}"/>
              </a:ext>
            </a:extLst>
          </p:cNvPr>
          <p:cNvGrpSpPr/>
          <p:nvPr/>
        </p:nvGrpSpPr>
        <p:grpSpPr>
          <a:xfrm>
            <a:off x="900332" y="464234"/>
            <a:ext cx="10391336" cy="196948"/>
            <a:chOff x="900332" y="407963"/>
            <a:chExt cx="10391336" cy="196948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760EE78F-6467-4945-9F53-EFFC0FDFED8A}"/>
                </a:ext>
              </a:extLst>
            </p:cNvPr>
            <p:cNvSpPr/>
            <p:nvPr/>
          </p:nvSpPr>
          <p:spPr>
            <a:xfrm>
              <a:off x="900332" y="407963"/>
              <a:ext cx="3404382" cy="19694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A236AB6A-CE88-4AA9-93D4-C4C3C7C9E637}"/>
                </a:ext>
              </a:extLst>
            </p:cNvPr>
            <p:cNvSpPr/>
            <p:nvPr/>
          </p:nvSpPr>
          <p:spPr>
            <a:xfrm>
              <a:off x="4393809" y="407963"/>
              <a:ext cx="3404382" cy="196948"/>
            </a:xfrm>
            <a:prstGeom prst="rect">
              <a:avLst/>
            </a:prstGeom>
            <a:solidFill>
              <a:srgbClr val="D60093"/>
            </a:solidFill>
            <a:ln>
              <a:solidFill>
                <a:srgbClr val="D600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57C8A6F3-20FA-4182-9E5E-98BC8BF0827C}"/>
                </a:ext>
              </a:extLst>
            </p:cNvPr>
            <p:cNvSpPr/>
            <p:nvPr/>
          </p:nvSpPr>
          <p:spPr>
            <a:xfrm>
              <a:off x="7887286" y="407963"/>
              <a:ext cx="3404382" cy="19694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9791602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08EF35B7-D767-495C-ADEC-1FF5913FA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3347" y="5295367"/>
            <a:ext cx="860982" cy="6887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5E783A3-9945-47FE-AF8A-BBDBFF41C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813" y="1498858"/>
            <a:ext cx="4578220" cy="4578220"/>
          </a:xfrm>
          <a:prstGeom prst="rect">
            <a:avLst/>
          </a:prstGeom>
        </p:spPr>
      </p:pic>
      <p:sp>
        <p:nvSpPr>
          <p:cNvPr id="3" name="Espaço Reservado para Conteúdo 9">
            <a:extLst>
              <a:ext uri="{FF2B5EF4-FFF2-40B4-BE49-F238E27FC236}">
                <a16:creationId xmlns:a16="http://schemas.microsoft.com/office/drawing/2014/main" id="{FF123C1E-DF82-4C9F-A46A-12E73B3AC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6006" y="3953917"/>
            <a:ext cx="4714872" cy="2439849"/>
          </a:xfrm>
        </p:spPr>
        <p:txBody>
          <a:bodyPr>
            <a:normAutofit fontScale="62500" lnSpcReduction="20000"/>
          </a:bodyPr>
          <a:lstStyle/>
          <a:p>
            <a:pPr marL="0" indent="0" algn="r">
              <a:buNone/>
            </a:pPr>
            <a:endParaRPr lang="pt-BR" dirty="0"/>
          </a:p>
          <a:p>
            <a:pPr marL="0" indent="0" algn="r">
              <a:buNone/>
            </a:pPr>
            <a:endParaRPr lang="pt-BR" dirty="0"/>
          </a:p>
          <a:p>
            <a:pPr marL="0" indent="0" algn="r">
              <a:buNone/>
            </a:pPr>
            <a:endParaRPr lang="pt-BR" dirty="0"/>
          </a:p>
          <a:p>
            <a:pPr marL="0" indent="0" algn="r">
              <a:buNone/>
            </a:pPr>
            <a:endParaRPr lang="pt-BR" dirty="0"/>
          </a:p>
          <a:p>
            <a:pPr marL="0" indent="0" algn="r">
              <a:buNone/>
            </a:pPr>
            <a:endParaRPr lang="pt-BR" sz="2600" dirty="0"/>
          </a:p>
          <a:p>
            <a:pPr marL="0" indent="0" algn="r">
              <a:buNone/>
            </a:pPr>
            <a:r>
              <a:rPr lang="pt-BR" sz="2600" dirty="0"/>
              <a:t>pccristovam@unifesp.br</a:t>
            </a:r>
          </a:p>
          <a:p>
            <a:pPr marL="0" indent="0" algn="r">
              <a:buNone/>
            </a:pPr>
            <a:endParaRPr lang="pt-BR" sz="600" dirty="0"/>
          </a:p>
          <a:p>
            <a:pPr marL="0" indent="0" algn="r">
              <a:buNone/>
            </a:pPr>
            <a:r>
              <a:rPr lang="pt-BR" sz="2600" dirty="0" err="1"/>
              <a:t>priscila_cristovam</a:t>
            </a:r>
            <a:endParaRPr lang="pt-BR" dirty="0"/>
          </a:p>
          <a:p>
            <a:pPr marL="0" indent="0" algn="r">
              <a:buNone/>
            </a:pPr>
            <a:endParaRPr lang="pt-BR" dirty="0"/>
          </a:p>
          <a:p>
            <a:pPr marL="0" indent="0" algn="r">
              <a:buNone/>
            </a:pPr>
            <a:endParaRPr lang="pt-BR" dirty="0"/>
          </a:p>
          <a:p>
            <a:pPr marL="0" indent="0" algn="r">
              <a:buNone/>
            </a:pPr>
            <a:endParaRPr lang="pt-BR" dirty="0"/>
          </a:p>
          <a:p>
            <a:pPr marL="0" indent="0" algn="r">
              <a:buNone/>
            </a:pPr>
            <a:endParaRPr lang="pt-BR" dirty="0"/>
          </a:p>
          <a:p>
            <a:pPr marL="0" indent="0" algn="r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 algn="r">
              <a:buNone/>
            </a:pPr>
            <a:endParaRPr lang="pt-BR" dirty="0"/>
          </a:p>
          <a:p>
            <a:pPr marL="0" indent="0" algn="r">
              <a:buNone/>
            </a:pPr>
            <a:endParaRPr lang="pt-BR" dirty="0"/>
          </a:p>
          <a:p>
            <a:pPr marL="0" indent="0" algn="r">
              <a:buNone/>
            </a:pPr>
            <a:endParaRPr lang="pt-BR" dirty="0"/>
          </a:p>
          <a:p>
            <a:pPr marL="0" indent="0" algn="r">
              <a:buNone/>
            </a:pPr>
            <a:endParaRPr lang="pt-BR" dirty="0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976C3273-48AA-4B60-880E-F2C3A6F45733}"/>
              </a:ext>
            </a:extLst>
          </p:cNvPr>
          <p:cNvGrpSpPr/>
          <p:nvPr/>
        </p:nvGrpSpPr>
        <p:grpSpPr>
          <a:xfrm>
            <a:off x="900332" y="464234"/>
            <a:ext cx="10391336" cy="196948"/>
            <a:chOff x="900332" y="407963"/>
            <a:chExt cx="10391336" cy="196948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F1A02C5D-C9CE-4BE6-A0F3-38740A0C9D9B}"/>
                </a:ext>
              </a:extLst>
            </p:cNvPr>
            <p:cNvSpPr/>
            <p:nvPr/>
          </p:nvSpPr>
          <p:spPr>
            <a:xfrm>
              <a:off x="900332" y="407963"/>
              <a:ext cx="3404382" cy="19694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60033DBC-D820-4884-96C0-53CF7D997E4D}"/>
                </a:ext>
              </a:extLst>
            </p:cNvPr>
            <p:cNvSpPr/>
            <p:nvPr/>
          </p:nvSpPr>
          <p:spPr>
            <a:xfrm>
              <a:off x="4393809" y="407963"/>
              <a:ext cx="3404382" cy="196948"/>
            </a:xfrm>
            <a:prstGeom prst="rect">
              <a:avLst/>
            </a:prstGeom>
            <a:solidFill>
              <a:srgbClr val="D60093"/>
            </a:solidFill>
            <a:ln>
              <a:solidFill>
                <a:srgbClr val="D600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A238BBA4-A422-4573-A599-DDC4A48B8B07}"/>
                </a:ext>
              </a:extLst>
            </p:cNvPr>
            <p:cNvSpPr/>
            <p:nvPr/>
          </p:nvSpPr>
          <p:spPr>
            <a:xfrm>
              <a:off x="7887286" y="407963"/>
              <a:ext cx="3404382" cy="19694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9" name="Picture 4" descr="Logo Instagram Png - Vetores e Arquivos PSD Grátis para Download">
            <a:extLst>
              <a:ext uri="{FF2B5EF4-FFF2-40B4-BE49-F238E27FC236}">
                <a16:creationId xmlns:a16="http://schemas.microsoft.com/office/drawing/2014/main" id="{4789B53F-B3D3-4EA7-B984-3BF9165C2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108" y="5758865"/>
            <a:ext cx="823912" cy="82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847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2E43A6-7060-49DE-AA94-49BDFD08D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6154C2-45FC-4A9D-8618-0CB39CAAF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3663A44-3D08-4276-848A-4C9D47E0C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28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2CDEDF-1CDD-441B-9ED1-E78EA8E5B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17"/>
            <a:ext cx="10856495" cy="886167"/>
          </a:xfrm>
        </p:spPr>
        <p:txBody>
          <a:bodyPr/>
          <a:lstStyle/>
          <a:p>
            <a:r>
              <a:rPr lang="pt-BR" b="1" dirty="0"/>
              <a:t>IA ESPECÍFICA               X               IA GERAL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3D911B-42A2-4C51-9352-BEBB8E128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BD5C388-17B5-4BB1-BAD7-9C840662AB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353" r="43043"/>
          <a:stretch/>
        </p:blipFill>
        <p:spPr>
          <a:xfrm>
            <a:off x="0" y="1191126"/>
            <a:ext cx="6944139" cy="56652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E2E4585-2EF2-4579-844C-C9E4DC521C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881" t="17353"/>
          <a:stretch/>
        </p:blipFill>
        <p:spPr>
          <a:xfrm>
            <a:off x="6970646" y="1343526"/>
            <a:ext cx="5135217" cy="56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0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1BB3C3B-6AA3-4D20-84E3-625ACF6F2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494"/>
            <a:ext cx="6658904" cy="194337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46E3B6C-042E-437C-A6D3-85B93BEE8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485" y="2569211"/>
            <a:ext cx="6354062" cy="40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76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EA97742-EB19-49E7-BDB0-7F501B85F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407" y="105744"/>
            <a:ext cx="4915586" cy="5601482"/>
          </a:xfrm>
          <a:prstGeom prst="rect">
            <a:avLst/>
          </a:prstGeom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9CEFD51C-84D5-4EC7-ABEA-5BFDDD772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400" y="5838825"/>
            <a:ext cx="10515600" cy="1019175"/>
          </a:xfrm>
        </p:spPr>
        <p:txBody>
          <a:bodyPr/>
          <a:lstStyle/>
          <a:p>
            <a:pPr marL="0" indent="0" algn="ctr">
              <a:buNone/>
            </a:pPr>
            <a:r>
              <a:rPr lang="pt-BR" b="1" i="1" dirty="0"/>
              <a:t>A robótica faz parte de um grande guarda-chuva chamado Inteligência Artificial </a:t>
            </a:r>
          </a:p>
        </p:txBody>
      </p:sp>
    </p:spTree>
    <p:extLst>
      <p:ext uri="{BB962C8B-B14F-4D97-AF65-F5344CB8AC3E}">
        <p14:creationId xmlns:p14="http://schemas.microsoft.com/office/powerpoint/2010/main" val="25090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B4A95E93-4598-44E1-93A2-56ED56377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17" r="21249" b="77748"/>
          <a:stretch/>
        </p:blipFill>
        <p:spPr>
          <a:xfrm>
            <a:off x="4415466" y="188691"/>
            <a:ext cx="1699792" cy="12960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5ED2D277-26E9-4D19-8AEE-7B44EE5D2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IA na vida diária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10EFCAB-834A-41FA-A36A-691C95BF5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0" y="3610882"/>
            <a:ext cx="1305107" cy="184810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E25C1DC-CD92-4B93-83D9-76462807A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516" y="2852204"/>
            <a:ext cx="2369704" cy="166619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A398D92-0564-49D7-9979-D092D62529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484"/>
          <a:stretch/>
        </p:blipFill>
        <p:spPr>
          <a:xfrm>
            <a:off x="5404368" y="1472032"/>
            <a:ext cx="4080076" cy="972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3D727D3-B8DE-440C-9471-0C9F64CDA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54" b="39189"/>
          <a:stretch/>
        </p:blipFill>
        <p:spPr>
          <a:xfrm>
            <a:off x="2730097" y="1534185"/>
            <a:ext cx="2546283" cy="115659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AA72A9F-042B-4E40-9BB3-E07E2C5380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46" t="56593"/>
          <a:stretch/>
        </p:blipFill>
        <p:spPr>
          <a:xfrm>
            <a:off x="652636" y="1744000"/>
            <a:ext cx="2120063" cy="1548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E6BD555F-91A6-4B82-9AA9-93C7544BD593}"/>
              </a:ext>
            </a:extLst>
          </p:cNvPr>
          <p:cNvSpPr/>
          <p:nvPr/>
        </p:nvSpPr>
        <p:spPr>
          <a:xfrm>
            <a:off x="439722" y="2425700"/>
            <a:ext cx="955875" cy="1003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C1AC5ED-8443-4AF4-A7BD-CC70755BE038}"/>
              </a:ext>
            </a:extLst>
          </p:cNvPr>
          <p:cNvSpPr/>
          <p:nvPr/>
        </p:nvSpPr>
        <p:spPr>
          <a:xfrm>
            <a:off x="1395597" y="3098800"/>
            <a:ext cx="331603" cy="246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6C767554-C23B-4A46-B390-672510AC25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7897" y="607130"/>
            <a:ext cx="1487057" cy="1618471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4973B0DC-F375-4A90-B027-F49A617E0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258" y="2927350"/>
            <a:ext cx="2619375" cy="1743075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2F37DA1-D2D1-460E-8BAD-B665B1FC5D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4162" y="2518000"/>
            <a:ext cx="1914525" cy="2390775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53925FC4-E215-4201-9D4F-5904AE005E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9750" y="5153743"/>
            <a:ext cx="2857500" cy="16002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5B24FCD-B504-4837-B19B-0191DA3CE8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8768" y="4679831"/>
            <a:ext cx="2133600" cy="2143125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66BBB661-E196-45AE-BC40-D220FE8A0C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4633" y="5153743"/>
            <a:ext cx="241239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96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40E25-D5AB-46C1-8EA7-5D41D5C7D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401"/>
            <a:ext cx="10515600" cy="1325563"/>
          </a:xfrm>
        </p:spPr>
        <p:txBody>
          <a:bodyPr/>
          <a:lstStyle/>
          <a:p>
            <a:r>
              <a:rPr lang="pt-BR" dirty="0"/>
              <a:t>IA - OUTROS EXEMPLOS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CD2ADA-844B-47BF-8E18-B476C83F9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7901"/>
            <a:ext cx="10515600" cy="4351338"/>
          </a:xfrm>
        </p:spPr>
        <p:txBody>
          <a:bodyPr/>
          <a:lstStyle/>
          <a:p>
            <a:r>
              <a:rPr lang="pt-BR" dirty="0"/>
              <a:t>Análise de spam na caixa de </a:t>
            </a:r>
            <a:r>
              <a:rPr lang="pt-BR" i="1" dirty="0"/>
              <a:t>e-mail</a:t>
            </a:r>
          </a:p>
          <a:p>
            <a:r>
              <a:rPr lang="pt-BR" dirty="0"/>
              <a:t>Empresas: estabelecer relação com seus clientes</a:t>
            </a:r>
          </a:p>
          <a:p>
            <a:pPr lvl="1"/>
            <a:r>
              <a:rPr lang="pt-BR" dirty="0"/>
              <a:t>Atendimento mais personalizado tanto via voz quanto via texto</a:t>
            </a:r>
          </a:p>
          <a:p>
            <a:r>
              <a:rPr lang="pt-BR" dirty="0"/>
              <a:t>Médicos: auxiliar no processo de diagnóstico de doenças, recomendação de tratamentos de doenças</a:t>
            </a:r>
          </a:p>
          <a:p>
            <a:r>
              <a:rPr lang="pt-BR" dirty="0"/>
              <a:t>Criação obras de arte e música</a:t>
            </a:r>
          </a:p>
          <a:p>
            <a:r>
              <a:rPr lang="pt-BR" dirty="0"/>
              <a:t>Educação: processo de ensino mais personalizado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54CF5780-F196-4108-829A-090F14E8FC88}"/>
              </a:ext>
            </a:extLst>
          </p:cNvPr>
          <p:cNvGrpSpPr/>
          <p:nvPr/>
        </p:nvGrpSpPr>
        <p:grpSpPr>
          <a:xfrm>
            <a:off x="900332" y="464234"/>
            <a:ext cx="10391336" cy="196948"/>
            <a:chOff x="900332" y="407963"/>
            <a:chExt cx="10391336" cy="196948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2E4F0A8A-61B1-4F56-A923-713F2B3B9B5A}"/>
                </a:ext>
              </a:extLst>
            </p:cNvPr>
            <p:cNvSpPr/>
            <p:nvPr/>
          </p:nvSpPr>
          <p:spPr>
            <a:xfrm>
              <a:off x="900332" y="407963"/>
              <a:ext cx="3404382" cy="19694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DE0979E1-F254-4C45-95D6-DFA1A885BFF8}"/>
                </a:ext>
              </a:extLst>
            </p:cNvPr>
            <p:cNvSpPr/>
            <p:nvPr/>
          </p:nvSpPr>
          <p:spPr>
            <a:xfrm>
              <a:off x="4393809" y="407963"/>
              <a:ext cx="3404382" cy="196948"/>
            </a:xfrm>
            <a:prstGeom prst="rect">
              <a:avLst/>
            </a:prstGeom>
            <a:solidFill>
              <a:srgbClr val="D60093"/>
            </a:solidFill>
            <a:ln>
              <a:solidFill>
                <a:srgbClr val="D600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85C5817E-1C55-4E21-B55E-30CA45E4DDDB}"/>
                </a:ext>
              </a:extLst>
            </p:cNvPr>
            <p:cNvSpPr/>
            <p:nvPr/>
          </p:nvSpPr>
          <p:spPr>
            <a:xfrm>
              <a:off x="7887286" y="407963"/>
              <a:ext cx="3404382" cy="19694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0140913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642</Words>
  <Application>Microsoft Office PowerPoint</Application>
  <PresentationFormat>Widescreen</PresentationFormat>
  <Paragraphs>111</Paragraphs>
  <Slides>34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var(--font-heading)</vt:lpstr>
      <vt:lpstr>Wingdings</vt:lpstr>
      <vt:lpstr>Tema do Office</vt:lpstr>
      <vt:lpstr>Inteligência Artificial Aplicada à Saúde</vt:lpstr>
      <vt:lpstr>Apresentação do PowerPoint</vt:lpstr>
      <vt:lpstr>Apresentação do PowerPoint</vt:lpstr>
      <vt:lpstr>Apresentação do PowerPoint</vt:lpstr>
      <vt:lpstr>IA ESPECÍFICA               X               IA GERAL</vt:lpstr>
      <vt:lpstr>Apresentação do PowerPoint</vt:lpstr>
      <vt:lpstr>Apresentação do PowerPoint</vt:lpstr>
      <vt:lpstr>IA na vida diária</vt:lpstr>
      <vt:lpstr>IA - OUTROS EXEMPLOS</vt:lpstr>
      <vt:lpstr>Alan Turing, o pai da computação (1950)</vt:lpstr>
      <vt:lpstr>Apresentação do PowerPoint</vt:lpstr>
      <vt:lpstr>Inteligência Artificial - Conceito</vt:lpstr>
      <vt:lpstr>Modelo preditivo (propósito único) é    de machine learning</vt:lpstr>
      <vt:lpstr>Apresentação do PowerPoint</vt:lpstr>
      <vt:lpstr>Fases de Desenvolvimento de Projetos de IA</vt:lpstr>
      <vt:lpstr>IA Reconhece Padrões </vt:lpstr>
      <vt:lpstr>A Inteligência Artificial (IA) na saúde</vt:lpstr>
      <vt:lpstr>IA: Grande crescimento</vt:lpstr>
      <vt:lpstr>Poder computacional  !!!! </vt:lpstr>
      <vt:lpstr>Tecnologia de computação </vt:lpstr>
      <vt:lpstr>Machine Learning nas empresas</vt:lpstr>
      <vt:lpstr>Apresentação do PowerPoint</vt:lpstr>
      <vt:lpstr>O que já temos de IA na Medicina</vt:lpstr>
      <vt:lpstr>Prontuários Eletrônicos</vt:lpstr>
      <vt:lpstr>Exemplo de: O Futuro da Inteligência Artificial na Saúde </vt:lpstr>
      <vt:lpstr>Apresentação do PowerPoint</vt:lpstr>
      <vt:lpstr>Apresentação do PowerPoint</vt:lpstr>
      <vt:lpstr>IA em exames patológicos</vt:lpstr>
      <vt:lpstr>IA em exames patológicos</vt:lpstr>
      <vt:lpstr>Quem será o Profissional?</vt:lpstr>
      <vt:lpstr>Desafios e Limitações</vt:lpstr>
      <vt:lpstr>Desafios e Limitações</vt:lpstr>
      <vt:lpstr>Resumindo...  Importância da Inteligência Artificial na Saúde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Inteligência Artificial Aplicada à Saúde</dc:title>
  <dc:creator>Priscila Cristovam</dc:creator>
  <cp:lastModifiedBy>Marcel Miotto</cp:lastModifiedBy>
  <cp:revision>17</cp:revision>
  <dcterms:created xsi:type="dcterms:W3CDTF">2024-04-22T16:46:51Z</dcterms:created>
  <dcterms:modified xsi:type="dcterms:W3CDTF">2024-05-30T22:46:29Z</dcterms:modified>
</cp:coreProperties>
</file>